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49" r:id="rId3"/>
  </p:sldMasterIdLst>
  <p:notesMasterIdLst>
    <p:notesMasterId r:id="rId20"/>
  </p:notesMasterIdLst>
  <p:sldIdLst>
    <p:sldId id="267" r:id="rId4"/>
    <p:sldId id="271" r:id="rId5"/>
    <p:sldId id="325" r:id="rId6"/>
    <p:sldId id="326" r:id="rId7"/>
    <p:sldId id="275" r:id="rId8"/>
    <p:sldId id="328" r:id="rId9"/>
    <p:sldId id="329" r:id="rId10"/>
    <p:sldId id="337" r:id="rId11"/>
    <p:sldId id="331" r:id="rId12"/>
    <p:sldId id="332" r:id="rId13"/>
    <p:sldId id="333" r:id="rId14"/>
    <p:sldId id="335" r:id="rId15"/>
    <p:sldId id="336" r:id="rId16"/>
    <p:sldId id="273" r:id="rId17"/>
    <p:sldId id="338" r:id="rId18"/>
    <p:sldId id="339" r:id="rId1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352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07AC1-9939-437C-BD47-7F1AD0848EB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0C381-ABA6-4473-AFE2-DFF0A0CF4182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"/>
            <a:ext cx="12192000" cy="68556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7043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8" name="Oval 7"/>
          <p:cNvSpPr/>
          <p:nvPr userDrawn="1"/>
        </p:nvSpPr>
        <p:spPr>
          <a:xfrm>
            <a:off x="8764262" y="6252711"/>
            <a:ext cx="383988" cy="3839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649789" y="6297695"/>
            <a:ext cx="6129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fld id="{F40C7DF9-8086-44E3-AED4-6B4526F4AD44}" type="slidenum">
              <a:rPr lang="sr-Latn-RS" sz="1200" smtClean="0">
                <a:solidFill>
                  <a:srgbClr val="A70431"/>
                </a:solidFill>
              </a:rPr>
            </a:fld>
            <a:endParaRPr lang="en-GB" sz="1200" dirty="0">
              <a:solidFill>
                <a:srgbClr val="A7043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3591855" y="6466972"/>
            <a:ext cx="38924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sr-Latn-RS" sz="800" b="0" dirty="0">
                <a:solidFill>
                  <a:schemeClr val="bg1"/>
                </a:solidFill>
              </a:rPr>
              <a:t>©</a:t>
            </a:r>
            <a:r>
              <a:rPr lang="sr-Latn-CS" altLang="sr-Latn-RS" sz="800" b="0" dirty="0">
                <a:solidFill>
                  <a:schemeClr val="bg1"/>
                </a:solidFill>
              </a:rPr>
              <a:t> UNIVERZITET METROPOLITAN,</a:t>
            </a:r>
            <a:r>
              <a:rPr lang="sr-Latn-CS" altLang="sr-Latn-RS" sz="800" b="0" dirty="0"/>
              <a:t> </a:t>
            </a:r>
            <a:r>
              <a:rPr lang="sr-Latn-CS" altLang="sr-Latn-RS" sz="800" b="0" dirty="0">
                <a:solidFill>
                  <a:schemeClr val="bg1"/>
                </a:solidFill>
              </a:rPr>
              <a:t>Beograd</a:t>
            </a:r>
            <a:r>
              <a:rPr lang="en-GB" altLang="sr-Latn-RS" sz="800" b="0" dirty="0">
                <a:solidFill>
                  <a:schemeClr val="bg1"/>
                </a:solidFill>
              </a:rPr>
              <a:t>   </a:t>
            </a:r>
            <a:r>
              <a:rPr lang="sr-Latn-CS" altLang="sr-Latn-RS" sz="800" b="0" dirty="0">
                <a:solidFill>
                  <a:schemeClr val="bg1"/>
                </a:solidFill>
              </a:rPr>
              <a:t>/   Kopiranje i umnožavanje nije dozvoljeno</a:t>
            </a:r>
            <a:r>
              <a:rPr lang="en-US" altLang="sr-Latn-RS" sz="800" b="0" dirty="0">
                <a:solidFill>
                  <a:schemeClr val="bg1"/>
                </a:solidFill>
              </a:rPr>
              <a:t>.</a:t>
            </a:r>
            <a:endParaRPr lang="en-GB" altLang="sr-Latn-RS" sz="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/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/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403585"/>
            <a:ext cx="4710192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5819614" y="1403585"/>
            <a:ext cx="5534185" cy="435133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/>
          <p:nvPr userDrawn="1"/>
        </p:nvSpPr>
        <p:spPr>
          <a:xfrm>
            <a:off x="838200" y="384195"/>
            <a:ext cx="10515600" cy="8423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7043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sr-Latn-R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838200" y="1063621"/>
            <a:ext cx="10515600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2364480"/>
            <a:ext cx="4710192" cy="317616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5819614" y="2364480"/>
            <a:ext cx="5534185" cy="317616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sr-Latn-R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433513"/>
            <a:ext cx="4710113" cy="720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900" dirty="0">
                <a:solidFill>
                  <a:schemeClr val="bg2">
                    <a:lumMod val="10000"/>
                  </a:schemeClr>
                </a:solidFill>
              </a:rPr>
              <a:t>Click to edit Master title style</a:t>
            </a:r>
            <a:endParaRPr lang="sr-Latn-RS" sz="2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819614" y="1433513"/>
            <a:ext cx="5534185" cy="7207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 sz="2900" dirty="0">
                <a:solidFill>
                  <a:schemeClr val="bg2">
                    <a:lumMod val="10000"/>
                  </a:schemeClr>
                </a:solidFill>
              </a:rPr>
              <a:t>Click to edit Master title style</a:t>
            </a:r>
            <a:endParaRPr lang="sr-Latn-RS" sz="29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44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vmlDrawing" Target="../drawings/vmlDrawing1.vml"/><Relationship Id="rId2" Type="http://schemas.openxmlformats.org/officeDocument/2006/relationships/image" Target="../media/image1.wmf"/><Relationship Id="rId1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image" Target="../media/image4.pn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r-Latn-R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sr-Latn-R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8C297-E7F7-4713-A634-E235E67DE2F6}" type="datetimeFigureOut">
              <a:rPr lang="sr-Latn-RS" smtClean="0"/>
            </a:fld>
            <a:endParaRPr lang="sr-Latn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r-Latn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88B42-F024-4245-8DD6-8F60BB68C543}" type="slidenum">
              <a:rPr lang="sr-Latn-RS" smtClean="0"/>
            </a:fld>
            <a:endParaRPr lang="sr-Latn-R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/>
        </p:nvGraphicFramePr>
        <p:xfrm>
          <a:off x="0" y="0"/>
          <a:ext cx="12196233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Image" r:id="rId1" imgW="12382500" imgH="6962775" progId="Photoshop.Image.13">
                  <p:embed/>
                </p:oleObj>
              </mc:Choice>
              <mc:Fallback>
                <p:oleObj name="Image" r:id="rId1" imgW="12382500" imgH="6962775" progId="Photoshop.Image.13">
                  <p:embed/>
                  <p:pic>
                    <p:nvPicPr>
                      <p:cNvPr id="0" name="Picture 1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6233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7"/>
            <a:ext cx="12192000" cy="685444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 txBox="1">
            <a:spLocks noChangeArrowheads="1"/>
          </p:cNvSpPr>
          <p:nvPr/>
        </p:nvSpPr>
        <p:spPr>
          <a:xfrm>
            <a:off x="2971800" y="4429760"/>
            <a:ext cx="6248400" cy="1685925"/>
          </a:xfrm>
          <a:prstGeom prst="rect">
            <a:avLst/>
          </a:prstGeom>
        </p:spPr>
        <p:txBody>
          <a:bodyPr wrap="square" lIns="90000" tIns="46800" rIns="90000" bIns="4680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x-none" altLang="sr-Latn-CS" sz="3200" b="1" dirty="0"/>
              <a:t>Završni rad</a:t>
            </a:r>
            <a:endParaRPr lang="x-none" altLang="sr-Latn-CS" sz="2400" b="1" dirty="0"/>
          </a:p>
          <a:p>
            <a:pPr marL="0" indent="0" algn="ctr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sr-Latn-CS" altLang="sr-Latn-RS" sz="2400" b="1" dirty="0"/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x-none" altLang="sr-Latn-CS" sz="2400" dirty="0"/>
              <a:t>Student</a:t>
            </a:r>
            <a:r>
              <a:rPr lang="sr-Latn-CS" altLang="sr-Latn-RS" sz="2400" dirty="0"/>
              <a:t>:</a:t>
            </a:r>
            <a:r>
              <a:rPr lang="sr-Latn-CS" altLang="sr-Latn-RS" sz="2400" b="1" dirty="0"/>
              <a:t>  	</a:t>
            </a:r>
            <a:r>
              <a:rPr lang="x-none" altLang="sr-Latn-CS" sz="2400" b="1" dirty="0" smtClean="0"/>
              <a:t>Nemanja Petrović 4688</a:t>
            </a:r>
            <a:r>
              <a:rPr lang="sr-Latn-CS" altLang="sr-Latn-RS" sz="2400" dirty="0"/>
              <a:t>	</a:t>
            </a:r>
            <a:endParaRPr lang="sr-Latn-CS" altLang="sr-Latn-RS" sz="2400" dirty="0"/>
          </a:p>
          <a:p>
            <a:pPr marL="0" indent="0" defTabSz="457200">
              <a:spcBef>
                <a:spcPts val="400"/>
              </a:spcBef>
              <a:buClr>
                <a:srgbClr val="333399"/>
              </a:buClr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x-none" altLang="en-US" sz="2400" dirty="0" err="1"/>
              <a:t>Mentor</a:t>
            </a:r>
            <a:r>
              <a:rPr lang="en-US" altLang="sr-Latn-RS" sz="2400" dirty="0"/>
              <a:t>:	</a:t>
            </a:r>
            <a:r>
              <a:rPr lang="x-none" altLang="sr-Latn-RS" sz="2400" b="1" dirty="0" smtClean="0"/>
              <a:t>Doc</a:t>
            </a:r>
            <a:r>
              <a:rPr lang="sr-Latn-RS" altLang="sr-Latn-RS" sz="2400" b="1" dirty="0" smtClean="0"/>
              <a:t>. Dr </a:t>
            </a:r>
            <a:r>
              <a:rPr lang="x-none" altLang="sr-Latn-RS" sz="2400" b="1" dirty="0" smtClean="0"/>
              <a:t>Nemanja Zdravković</a:t>
            </a:r>
            <a:endParaRPr lang="en-GB" altLang="sr-Latn-RS" sz="2400" dirty="0"/>
          </a:p>
        </p:txBody>
      </p:sp>
      <p:sp>
        <p:nvSpPr>
          <p:cNvPr id="3" name="Rectangle 2"/>
          <p:cNvSpPr/>
          <p:nvPr/>
        </p:nvSpPr>
        <p:spPr>
          <a:xfrm>
            <a:off x="1905635" y="2552700"/>
            <a:ext cx="8380730" cy="175323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sr-Latn-RS" sz="3600" b="1">
                <a:solidFill>
                  <a:srgbClr val="A70431"/>
                </a:solidFill>
              </a:rPr>
              <a:t>Primena mikroservisne arhitekture u</a:t>
            </a:r>
            <a:endParaRPr lang="en-US" altLang="sr-Latn-RS" sz="3600" b="1">
              <a:solidFill>
                <a:srgbClr val="A70431"/>
              </a:solidFill>
            </a:endParaRPr>
          </a:p>
          <a:p>
            <a:pPr algn="ctr"/>
            <a:r>
              <a:rPr lang="en-US" altLang="sr-Latn-RS" sz="3600" b="1">
                <a:solidFill>
                  <a:srgbClr val="A70431"/>
                </a:solidFill>
              </a:rPr>
              <a:t>Spring radnom okviru </a:t>
            </a:r>
            <a:endParaRPr lang="en-US" altLang="sr-Latn-RS" sz="3600" b="1">
              <a:solidFill>
                <a:srgbClr val="A70431"/>
              </a:solidFill>
            </a:endParaRPr>
          </a:p>
          <a:p>
            <a:pPr algn="ctr"/>
            <a:r>
              <a:rPr lang="en-US" altLang="sr-Latn-RS" sz="3600" b="1">
                <a:solidFill>
                  <a:srgbClr val="A70431"/>
                </a:solidFill>
              </a:rPr>
              <a:t>pri izradi eBanking aplikacije</a:t>
            </a:r>
            <a:endParaRPr lang="en-US" altLang="sr-Latn-RS" sz="3600" b="1">
              <a:solidFill>
                <a:srgbClr val="A7043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sr-Latn-RS" dirty="0"/>
              <a:t>Baze podataka</a:t>
            </a:r>
            <a:endParaRPr lang="x-none" altLang="sr-Latn-RS" dirty="0"/>
          </a:p>
        </p:txBody>
      </p:sp>
      <p:pic>
        <p:nvPicPr>
          <p:cNvPr id="16" name="Picture 16" descr="Screenshot 2021-08-27 at 14.12.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226820"/>
            <a:ext cx="5364480" cy="4268470"/>
          </a:xfrm>
          <a:prstGeom prst="rect">
            <a:avLst/>
          </a:prstGeom>
        </p:spPr>
      </p:pic>
      <p:pic>
        <p:nvPicPr>
          <p:cNvPr id="17" name="Picture 17" descr="Screenshot 2021-08-27 at 14.29.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850" y="1160780"/>
            <a:ext cx="4013200" cy="1673225"/>
          </a:xfrm>
          <a:prstGeom prst="rect">
            <a:avLst/>
          </a:prstGeom>
        </p:spPr>
      </p:pic>
      <p:pic>
        <p:nvPicPr>
          <p:cNvPr id="18" name="Picture 18" descr="Screenshot 2021-08-27 at 14.39.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50" y="2834005"/>
            <a:ext cx="4330065" cy="3082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sr-Latn-RS" dirty="0"/>
              <a:t>Komunikacija između servisa</a:t>
            </a:r>
            <a:endParaRPr lang="x-none" alt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x-none" altLang="en-US" dirty="0"/>
              <a:t>- Komunikacija se sinhrona</a:t>
            </a:r>
            <a:endParaRPr lang="x-none" altLang="en-US" dirty="0"/>
          </a:p>
          <a:p>
            <a:pPr>
              <a:lnSpc>
                <a:spcPct val="120000"/>
              </a:lnSpc>
            </a:pPr>
            <a:r>
              <a:rPr lang="x-none" altLang="en-US" dirty="0"/>
              <a:t>- Koristi se Feign Client</a:t>
            </a:r>
            <a:endParaRPr lang="x-none" altLang="en-US" dirty="0"/>
          </a:p>
        </p:txBody>
      </p:sp>
      <p:pic>
        <p:nvPicPr>
          <p:cNvPr id="29" name="Picture 29" descr="Screenshot 2021-08-28 at 20.31.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1795" y="2825115"/>
            <a:ext cx="6328410" cy="2136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sr-Latn-RS" dirty="0"/>
              <a:t>Sigurnost i prijava korisnika</a:t>
            </a:r>
            <a:endParaRPr lang="x-none" altLang="sr-Latn-RS" dirty="0"/>
          </a:p>
        </p:txBody>
      </p:sp>
      <p:pic>
        <p:nvPicPr>
          <p:cNvPr id="68" name="Picture 68" descr="Screenshot 2021-09-03 at 19.16.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0255" y="1226820"/>
            <a:ext cx="5843905" cy="475361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03350"/>
            <a:ext cx="4177030" cy="4351655"/>
          </a:xfrm>
        </p:spPr>
        <p:txBody>
          <a:bodyPr/>
          <a:p>
            <a:pPr>
              <a:lnSpc>
                <a:spcPct val="120000"/>
              </a:lnSpc>
            </a:pPr>
            <a:r>
              <a:rPr lang="x-none" altLang="en-US" dirty="0"/>
              <a:t>- Spring security</a:t>
            </a:r>
            <a:endParaRPr lang="x-none" altLang="en-US" dirty="0"/>
          </a:p>
          <a:p>
            <a:pPr>
              <a:lnSpc>
                <a:spcPct val="120000"/>
              </a:lnSpc>
            </a:pPr>
            <a:r>
              <a:rPr lang="x-none" altLang="en-US" dirty="0"/>
              <a:t>- JWT tokeni</a:t>
            </a:r>
            <a:endParaRPr lang="x-none" altLang="en-US" dirty="0"/>
          </a:p>
          <a:p>
            <a:pPr>
              <a:lnSpc>
                <a:spcPct val="120000"/>
              </a:lnSpc>
            </a:pPr>
            <a:r>
              <a:rPr lang="x-none" altLang="en-US" dirty="0"/>
              <a:t>- Tokeni imaju rok trajanja</a:t>
            </a:r>
            <a:endParaRPr lang="x-none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sr-Latn-RS" dirty="0"/>
              <a:t>Transakcije između računa</a:t>
            </a:r>
            <a:endParaRPr lang="x-none" altLang="sr-Latn-R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03350"/>
            <a:ext cx="5455920" cy="2103120"/>
          </a:xfrm>
        </p:spPr>
        <p:txBody>
          <a:bodyPr/>
          <a:p>
            <a:pPr>
              <a:lnSpc>
                <a:spcPct val="120000"/>
              </a:lnSpc>
            </a:pPr>
            <a:r>
              <a:rPr lang="x-none" altLang="en-US" dirty="0"/>
              <a:t>- Dva servisa su uključena</a:t>
            </a:r>
            <a:endParaRPr lang="x-none" altLang="en-US" dirty="0"/>
          </a:p>
          <a:p>
            <a:pPr>
              <a:lnSpc>
                <a:spcPct val="120000"/>
              </a:lnSpc>
            </a:pPr>
            <a:r>
              <a:rPr lang="x-none" altLang="en-US" dirty="0"/>
              <a:t>- Transaction poziva Account</a:t>
            </a:r>
            <a:endParaRPr lang="x-none" altLang="en-US" dirty="0"/>
          </a:p>
          <a:p>
            <a:pPr>
              <a:lnSpc>
                <a:spcPct val="120000"/>
              </a:lnSpc>
            </a:pPr>
            <a:r>
              <a:rPr lang="x-none" altLang="en-US" dirty="0"/>
              <a:t>- Radi se validacija na osnovu   dostupnog novca</a:t>
            </a:r>
            <a:endParaRPr lang="x-none" altLang="en-US" dirty="0"/>
          </a:p>
        </p:txBody>
      </p:sp>
      <p:pic>
        <p:nvPicPr>
          <p:cNvPr id="72" name="Picture 72" descr="Screenshot 2021-09-03 at 21.55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6515" y="1138555"/>
            <a:ext cx="5060315" cy="468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авоугаоник 2"/>
          <p:cNvSpPr/>
          <p:nvPr/>
        </p:nvSpPr>
        <p:spPr>
          <a:xfrm>
            <a:off x="4629150" y="3344545"/>
            <a:ext cx="336105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it-IT" sz="7200" b="1" dirty="0">
                <a:solidFill>
                  <a:srgbClr val="A70431"/>
                </a:solidFill>
              </a:rPr>
              <a:t>DEMO</a:t>
            </a:r>
            <a:endParaRPr lang="x-none" altLang="it-IT" sz="7200" b="1" dirty="0">
              <a:solidFill>
                <a:srgbClr val="A7043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sr-Latn-RS" dirty="0"/>
              <a:t>Zaključak</a:t>
            </a:r>
            <a:endParaRPr lang="x-none" alt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x-none" altLang="en-US" dirty="0"/>
              <a:t>- Mikroservise treba koristiti kod kompleksnijih projekata</a:t>
            </a:r>
            <a:endParaRPr lang="x-none" altLang="en-US" dirty="0"/>
          </a:p>
          <a:p>
            <a:pPr>
              <a:lnSpc>
                <a:spcPct val="120000"/>
              </a:lnSpc>
            </a:pPr>
            <a:r>
              <a:rPr lang="x-none" altLang="en-US" dirty="0"/>
              <a:t>- Spring ima odličnu podršku za razvoj mikroservisa</a:t>
            </a:r>
            <a:endParaRPr lang="x-none" altLang="en-US" dirty="0"/>
          </a:p>
          <a:p>
            <a:pPr>
              <a:lnSpc>
                <a:spcPct val="120000"/>
              </a:lnSpc>
            </a:pPr>
            <a:r>
              <a:rPr lang="x-none" altLang="en-US" dirty="0"/>
              <a:t>- Spring omogućava jako brz razvoj </a:t>
            </a:r>
            <a:endParaRPr lang="x-none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авоугаоник 2"/>
          <p:cNvSpPr/>
          <p:nvPr/>
        </p:nvSpPr>
        <p:spPr>
          <a:xfrm>
            <a:off x="4629150" y="3344545"/>
            <a:ext cx="336105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it-IT" sz="7200" b="1" dirty="0">
                <a:solidFill>
                  <a:srgbClr val="A70431"/>
                </a:solidFill>
              </a:rPr>
              <a:t>HVALA</a:t>
            </a:r>
            <a:endParaRPr lang="x-none" altLang="it-IT" sz="7200" b="1" dirty="0">
              <a:solidFill>
                <a:srgbClr val="A7043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Uvod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altLang="en-US" b="1" dirty="0"/>
              <a:t>Problemi modernih web aplikacija:</a:t>
            </a:r>
            <a:endParaRPr lang="x-none" altLang="en-US" b="1" dirty="0"/>
          </a:p>
          <a:p>
            <a:r>
              <a:rPr lang="x-none" altLang="en-US" dirty="0"/>
              <a:t>- Veliki broj korisnika</a:t>
            </a:r>
            <a:endParaRPr lang="x-none" altLang="en-US" dirty="0"/>
          </a:p>
          <a:p>
            <a:r>
              <a:rPr lang="x-none" altLang="en-US" dirty="0"/>
              <a:t>- Brza promena opterećenja u kratkom vremenskom rasponu</a:t>
            </a:r>
            <a:endParaRPr lang="x-none" altLang="en-US" dirty="0"/>
          </a:p>
          <a:p>
            <a:endParaRPr lang="x-none" altLang="en-US" dirty="0"/>
          </a:p>
          <a:p>
            <a:r>
              <a:rPr lang="x-none" altLang="en-US" b="1" dirty="0"/>
              <a:t>Cilj rada:</a:t>
            </a:r>
            <a:endParaRPr lang="x-none" altLang="en-US" dirty="0"/>
          </a:p>
          <a:p>
            <a:r>
              <a:rPr lang="x-none" altLang="en-US" dirty="0"/>
              <a:t>- Pronaći rešenje za navedene probleme</a:t>
            </a:r>
            <a:endParaRPr lang="x-none" altLang="en-US" dirty="0"/>
          </a:p>
          <a:p>
            <a:r>
              <a:rPr lang="x-none" altLang="en-US" dirty="0"/>
              <a:t>- Predstaviti rešenje na praktičnom primeru</a:t>
            </a:r>
            <a:endParaRPr lang="x-none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sr-Latn-RS" dirty="0"/>
              <a:t>Monolitna arhitektura</a:t>
            </a:r>
            <a:endParaRPr lang="x-none" alt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x-none" altLang="en-US" dirty="0"/>
              <a:t>- Klasičan oblik arhitekture</a:t>
            </a:r>
            <a:endParaRPr lang="x-none" altLang="en-US" dirty="0"/>
          </a:p>
          <a:p>
            <a:pPr>
              <a:lnSpc>
                <a:spcPct val="120000"/>
              </a:lnSpc>
            </a:pPr>
            <a:r>
              <a:rPr lang="x-none" altLang="en-US" dirty="0"/>
              <a:t>- Aplikacija izgrađena kao celina</a:t>
            </a:r>
            <a:endParaRPr lang="x-none" altLang="en-US" dirty="0"/>
          </a:p>
          <a:p>
            <a:pPr>
              <a:lnSpc>
                <a:spcPct val="120000"/>
              </a:lnSpc>
            </a:pPr>
            <a:r>
              <a:rPr lang="x-none" altLang="en-US" dirty="0"/>
              <a:t>- Obično ima 3 sloja (klijent, baza, server)</a:t>
            </a:r>
            <a:endParaRPr lang="x-none" altLang="en-US" dirty="0"/>
          </a:p>
          <a:p>
            <a:pPr>
              <a:lnSpc>
                <a:spcPct val="120000"/>
              </a:lnSpc>
            </a:pPr>
            <a:r>
              <a:rPr lang="x-none" altLang="en-US" dirty="0"/>
              <a:t>- Jednostavniji razvoj</a:t>
            </a:r>
            <a:endParaRPr lang="x-none" altLang="en-US" dirty="0"/>
          </a:p>
          <a:p>
            <a:pPr>
              <a:lnSpc>
                <a:spcPct val="120000"/>
              </a:lnSpc>
            </a:pPr>
            <a:r>
              <a:rPr lang="x-none" altLang="en-US" dirty="0"/>
              <a:t>- Problem kod skaliranja</a:t>
            </a:r>
            <a:endParaRPr lang="x-none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sr-Latn-RS" dirty="0"/>
              <a:t>Mikroservisna arhitektura</a:t>
            </a:r>
            <a:endParaRPr lang="x-none" alt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x-none" altLang="en-US" dirty="0"/>
              <a:t>- Mali izdvojeni servisi</a:t>
            </a:r>
            <a:endParaRPr lang="x-none" altLang="en-US" dirty="0"/>
          </a:p>
          <a:p>
            <a:pPr>
              <a:lnSpc>
                <a:spcPct val="120000"/>
              </a:lnSpc>
            </a:pPr>
            <a:r>
              <a:rPr lang="x-none" altLang="en-US" dirty="0"/>
              <a:t>- Sve komponente su posebna aplikacija</a:t>
            </a:r>
            <a:endParaRPr lang="x-none" altLang="en-US" dirty="0"/>
          </a:p>
          <a:p>
            <a:pPr>
              <a:lnSpc>
                <a:spcPct val="120000"/>
              </a:lnSpc>
            </a:pPr>
            <a:r>
              <a:rPr lang="x-none" altLang="en-US" dirty="0"/>
              <a:t>- Komplikovaniji razvoj</a:t>
            </a:r>
            <a:endParaRPr lang="x-none" altLang="en-US" dirty="0"/>
          </a:p>
          <a:p>
            <a:pPr>
              <a:lnSpc>
                <a:spcPct val="120000"/>
              </a:lnSpc>
            </a:pPr>
            <a:r>
              <a:rPr lang="x-none" altLang="en-US" dirty="0"/>
              <a:t>- Lakše skaliranje</a:t>
            </a:r>
            <a:endParaRPr lang="x-none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creenshot 2021-08-24 at 10.06.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0760" y="1163320"/>
            <a:ext cx="10191115" cy="4531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sr-Latn-RS" dirty="0"/>
              <a:t>MVC i Mikroservisna arhitektura</a:t>
            </a:r>
            <a:endParaRPr lang="x-none" altLang="sr-Latn-RS" dirty="0"/>
          </a:p>
        </p:txBody>
      </p:sp>
      <p:pic>
        <p:nvPicPr>
          <p:cNvPr id="6" name="Picture 6" descr="Screenshot 2021-08-24 at 15.19.0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9520" y="1370330"/>
            <a:ext cx="7172325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sr-Latn-RS" dirty="0"/>
              <a:t>Tehnologije korišćene na projektu</a:t>
            </a:r>
            <a:endParaRPr lang="x-none" alt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x-none" altLang="en-US" dirty="0"/>
              <a:t>- Spring (Cloud, Web, Jpa, Security)</a:t>
            </a:r>
            <a:endParaRPr lang="x-none" altLang="en-US" dirty="0"/>
          </a:p>
          <a:p>
            <a:pPr>
              <a:lnSpc>
                <a:spcPct val="120000"/>
              </a:lnSpc>
            </a:pPr>
            <a:r>
              <a:rPr lang="x-none" altLang="en-US" dirty="0"/>
              <a:t>- Angular 12</a:t>
            </a:r>
            <a:endParaRPr lang="x-none" altLang="en-US" dirty="0"/>
          </a:p>
          <a:p>
            <a:pPr>
              <a:lnSpc>
                <a:spcPct val="120000"/>
              </a:lnSpc>
            </a:pPr>
            <a:r>
              <a:rPr lang="x-none" altLang="en-US" dirty="0"/>
              <a:t>- PostgreSQL</a:t>
            </a:r>
            <a:endParaRPr lang="x-none" altLang="en-US" dirty="0"/>
          </a:p>
          <a:p>
            <a:pPr>
              <a:lnSpc>
                <a:spcPct val="120000"/>
              </a:lnSpc>
            </a:pPr>
            <a:r>
              <a:rPr lang="x-none" altLang="en-US" dirty="0"/>
              <a:t>- MongoDB</a:t>
            </a:r>
            <a:endParaRPr lang="x-none" altLang="en-US" dirty="0"/>
          </a:p>
          <a:p>
            <a:pPr>
              <a:lnSpc>
                <a:spcPct val="120000"/>
              </a:lnSpc>
            </a:pPr>
            <a:r>
              <a:rPr lang="x-none" altLang="en-US" dirty="0"/>
              <a:t>- Docker</a:t>
            </a:r>
            <a:endParaRPr lang="x-none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sr-Latn-RS" dirty="0"/>
              <a:t>Zahtevi eBanking aplikacije</a:t>
            </a:r>
            <a:endParaRPr lang="x-none" alt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x-none" altLang="en-US" dirty="0"/>
              <a:t>- Kreiranje zaposlenih</a:t>
            </a:r>
            <a:endParaRPr lang="x-none" altLang="en-US" dirty="0"/>
          </a:p>
          <a:p>
            <a:pPr>
              <a:lnSpc>
                <a:spcPct val="120000"/>
              </a:lnSpc>
            </a:pPr>
            <a:r>
              <a:rPr lang="x-none" altLang="en-US" dirty="0"/>
              <a:t>- Kreiranje klijenata</a:t>
            </a:r>
            <a:endParaRPr lang="x-none" altLang="en-US" dirty="0"/>
          </a:p>
          <a:p>
            <a:pPr>
              <a:lnSpc>
                <a:spcPct val="120000"/>
              </a:lnSpc>
            </a:pPr>
            <a:r>
              <a:rPr lang="x-none" altLang="en-US" dirty="0"/>
              <a:t>- Kreiranje računa</a:t>
            </a:r>
            <a:endParaRPr lang="x-none" altLang="en-US" dirty="0"/>
          </a:p>
          <a:p>
            <a:pPr>
              <a:lnSpc>
                <a:spcPct val="120000"/>
              </a:lnSpc>
            </a:pPr>
            <a:r>
              <a:rPr lang="x-none" altLang="en-US" dirty="0"/>
              <a:t>- Vršenje transakcija između računa</a:t>
            </a:r>
            <a:endParaRPr lang="x-none" altLang="en-US" dirty="0"/>
          </a:p>
          <a:p>
            <a:pPr>
              <a:lnSpc>
                <a:spcPct val="120000"/>
              </a:lnSpc>
            </a:pPr>
            <a:r>
              <a:rPr lang="x-none" altLang="en-US" dirty="0"/>
              <a:t>- Pregled transakcija</a:t>
            </a:r>
            <a:endParaRPr lang="x-none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sr-Latn-RS" dirty="0"/>
              <a:t>Arhitektura</a:t>
            </a:r>
            <a:endParaRPr lang="x-none" altLang="sr-Latn-RS" dirty="0"/>
          </a:p>
        </p:txBody>
      </p:sp>
      <p:pic>
        <p:nvPicPr>
          <p:cNvPr id="12" name="Picture 12" descr="Arc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0045" y="1226820"/>
            <a:ext cx="8058785" cy="4746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1431</Words>
  <Application>WPS Writer</Application>
  <PresentationFormat>Широки екран</PresentationFormat>
  <Paragraphs>83</Paragraphs>
  <Slides>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SimSun</vt:lpstr>
      <vt:lpstr>Wingdings</vt:lpstr>
      <vt:lpstr>Calibri</vt:lpstr>
      <vt:lpstr>Helvetica Neue</vt:lpstr>
      <vt:lpstr>微软雅黑</vt:lpstr>
      <vt:lpstr>汉仪旗黑</vt:lpstr>
      <vt:lpstr>Arial Unicode MS</vt:lpstr>
      <vt:lpstr>Calibri Light</vt:lpstr>
      <vt:lpstr>宋体-简</vt:lpstr>
      <vt:lpstr>Custom Design</vt:lpstr>
      <vt:lpstr>Office Theme</vt:lpstr>
      <vt:lpstr>Photoshop.Image.13</vt:lpstr>
      <vt:lpstr>PowerPoint 演示文稿</vt:lpstr>
      <vt:lpstr>Uvod</vt:lpstr>
      <vt:lpstr>Uvod</vt:lpstr>
      <vt:lpstr>Monolitna arhitektura</vt:lpstr>
      <vt:lpstr>Šta su umetanje zavisnosti i inverzija kontrole?</vt:lpstr>
      <vt:lpstr>Mikroservisna arhitektura</vt:lpstr>
      <vt:lpstr>Mikroservisna arhitektura</vt:lpstr>
      <vt:lpstr>Zahtevi eBanking aplikacije</vt:lpstr>
      <vt:lpstr>Zahtevi eBanking aplikacije</vt:lpstr>
      <vt:lpstr>Arhitektura</vt:lpstr>
      <vt:lpstr>Zahtevi eBanking aplikacije</vt:lpstr>
      <vt:lpstr>Komunikacija između servisa</vt:lpstr>
      <vt:lpstr>Sigurnost i prijava korisnika</vt:lpstr>
      <vt:lpstr>PowerPoint 演示文稿</vt:lpstr>
      <vt:lpstr>Zahtevi eBanking aplikacije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dizajn sluzba</dc:creator>
  <cp:lastModifiedBy>nemanja</cp:lastModifiedBy>
  <cp:revision>99</cp:revision>
  <dcterms:created xsi:type="dcterms:W3CDTF">2021-09-13T19:21:09Z</dcterms:created>
  <dcterms:modified xsi:type="dcterms:W3CDTF">2021-09-13T19:21:09Z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1033-3.1.4.5932</vt:lpwstr>
  </property>
</Properties>
</file>